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handoutMasterIdLst>
    <p:handoutMasterId r:id="rId44"/>
  </p:handoutMasterIdLst>
  <p:sldIdLst>
    <p:sldId id="319" r:id="rId3"/>
    <p:sldId id="256" r:id="rId4"/>
    <p:sldId id="257" r:id="rId5"/>
    <p:sldId id="282" r:id="rId6"/>
    <p:sldId id="329" r:id="rId7"/>
    <p:sldId id="317" r:id="rId8"/>
    <p:sldId id="266" r:id="rId9"/>
    <p:sldId id="330" r:id="rId10"/>
    <p:sldId id="331" r:id="rId11"/>
    <p:sldId id="298" r:id="rId12"/>
    <p:sldId id="316" r:id="rId13"/>
    <p:sldId id="297" r:id="rId14"/>
    <p:sldId id="296" r:id="rId15"/>
    <p:sldId id="299" r:id="rId16"/>
    <p:sldId id="300" r:id="rId17"/>
    <p:sldId id="264" r:id="rId18"/>
    <p:sldId id="301" r:id="rId19"/>
    <p:sldId id="307" r:id="rId20"/>
    <p:sldId id="311" r:id="rId21"/>
    <p:sldId id="321" r:id="rId22"/>
    <p:sldId id="333" r:id="rId23"/>
    <p:sldId id="318" r:id="rId24"/>
    <p:sldId id="312" r:id="rId25"/>
    <p:sldId id="313" r:id="rId26"/>
    <p:sldId id="314" r:id="rId27"/>
    <p:sldId id="315" r:id="rId28"/>
    <p:sldId id="305" r:id="rId29"/>
    <p:sldId id="306" r:id="rId30"/>
    <p:sldId id="322" r:id="rId31"/>
    <p:sldId id="324" r:id="rId32"/>
    <p:sldId id="325" r:id="rId33"/>
    <p:sldId id="326" r:id="rId34"/>
    <p:sldId id="323" r:id="rId35"/>
    <p:sldId id="327" r:id="rId36"/>
    <p:sldId id="328" r:id="rId37"/>
    <p:sldId id="308" r:id="rId38"/>
    <p:sldId id="309" r:id="rId39"/>
    <p:sldId id="280" r:id="rId40"/>
    <p:sldId id="285" r:id="rId41"/>
    <p:sldId id="31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4" autoAdjust="0"/>
    <p:restoredTop sz="78966" autoAdjust="0"/>
  </p:normalViewPr>
  <p:slideViewPr>
    <p:cSldViewPr snapToGrid="0">
      <p:cViewPr varScale="1">
        <p:scale>
          <a:sx n="86" d="100"/>
          <a:sy n="86" d="100"/>
        </p:scale>
        <p:origin x="90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PowerPoint]Sheet3!PivotTable1</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Sheet3!$B$1</c:f>
              <c:strCache>
                <c:ptCount val="1"/>
                <c:pt idx="0">
                  <c:v>Sum of Avg. Truck Rental Cost</c:v>
                </c:pt>
              </c:strCache>
            </c:strRef>
          </c:tx>
          <c:spPr>
            <a:solidFill>
              <a:schemeClr val="accent4">
                <a:lumMod val="60000"/>
                <a:lumOff val="40000"/>
              </a:schemeClr>
            </a:solidFill>
            <a:ln>
              <a:noFill/>
            </a:ln>
            <a:effectLst/>
          </c:spPr>
          <c:invertIfNegative val="0"/>
          <c:cat>
            <c:strRef>
              <c:f>Sheet3!$A$2:$A$7</c:f>
              <c:strCache>
                <c:ptCount val="5"/>
                <c:pt idx="0">
                  <c:v>1 Bedroom</c:v>
                </c:pt>
                <c:pt idx="1">
                  <c:v>2 Bedroom</c:v>
                </c:pt>
                <c:pt idx="2">
                  <c:v>3 Bedroom</c:v>
                </c:pt>
                <c:pt idx="3">
                  <c:v>4 Bedroom</c:v>
                </c:pt>
                <c:pt idx="4">
                  <c:v>5+ Bedroom</c:v>
                </c:pt>
              </c:strCache>
            </c:strRef>
          </c:cat>
          <c:val>
            <c:numRef>
              <c:f>Sheet3!$B$2:$B$7</c:f>
              <c:numCache>
                <c:formatCode>General</c:formatCode>
                <c:ptCount val="5"/>
                <c:pt idx="0">
                  <c:v>130</c:v>
                </c:pt>
                <c:pt idx="1">
                  <c:v>130</c:v>
                </c:pt>
                <c:pt idx="2">
                  <c:v>140</c:v>
                </c:pt>
                <c:pt idx="3">
                  <c:v>165</c:v>
                </c:pt>
                <c:pt idx="4">
                  <c:v>190</c:v>
                </c:pt>
              </c:numCache>
            </c:numRef>
          </c:val>
          <c:extLst>
            <c:ext xmlns:c16="http://schemas.microsoft.com/office/drawing/2014/chart" uri="{C3380CC4-5D6E-409C-BE32-E72D297353CC}">
              <c16:uniqueId val="{00000000-4464-4712-8950-95BD8D4BC5E1}"/>
            </c:ext>
          </c:extLst>
        </c:ser>
        <c:ser>
          <c:idx val="1"/>
          <c:order val="1"/>
          <c:tx>
            <c:strRef>
              <c:f>Sheet3!$C$1</c:f>
              <c:strCache>
                <c:ptCount val="1"/>
                <c:pt idx="0">
                  <c:v>Sum of Movers Cost</c:v>
                </c:pt>
              </c:strCache>
            </c:strRef>
          </c:tx>
          <c:spPr>
            <a:solidFill>
              <a:schemeClr val="accent5"/>
            </a:solidFill>
            <a:ln>
              <a:noFill/>
            </a:ln>
            <a:effectLst/>
          </c:spPr>
          <c:invertIfNegative val="0"/>
          <c:cat>
            <c:strRef>
              <c:f>Sheet3!$A$2:$A$7</c:f>
              <c:strCache>
                <c:ptCount val="5"/>
                <c:pt idx="0">
                  <c:v>1 Bedroom</c:v>
                </c:pt>
                <c:pt idx="1">
                  <c:v>2 Bedroom</c:v>
                </c:pt>
                <c:pt idx="2">
                  <c:v>3 Bedroom</c:v>
                </c:pt>
                <c:pt idx="3">
                  <c:v>4 Bedroom</c:v>
                </c:pt>
                <c:pt idx="4">
                  <c:v>5+ Bedroom</c:v>
                </c:pt>
              </c:strCache>
            </c:strRef>
          </c:cat>
          <c:val>
            <c:numRef>
              <c:f>Sheet3!$C$2:$C$7</c:f>
              <c:numCache>
                <c:formatCode>General</c:formatCode>
                <c:ptCount val="5"/>
                <c:pt idx="0">
                  <c:v>400</c:v>
                </c:pt>
                <c:pt idx="1">
                  <c:v>500</c:v>
                </c:pt>
                <c:pt idx="2">
                  <c:v>1050</c:v>
                </c:pt>
                <c:pt idx="3">
                  <c:v>1400</c:v>
                </c:pt>
                <c:pt idx="4">
                  <c:v>1800</c:v>
                </c:pt>
              </c:numCache>
            </c:numRef>
          </c:val>
          <c:extLst>
            <c:ext xmlns:c16="http://schemas.microsoft.com/office/drawing/2014/chart" uri="{C3380CC4-5D6E-409C-BE32-E72D297353CC}">
              <c16:uniqueId val="{00000001-4464-4712-8950-95BD8D4BC5E1}"/>
            </c:ext>
          </c:extLst>
        </c:ser>
        <c:dLbls>
          <c:showLegendKey val="0"/>
          <c:showVal val="0"/>
          <c:showCatName val="0"/>
          <c:showSerName val="0"/>
          <c:showPercent val="0"/>
          <c:showBubbleSize val="0"/>
        </c:dLbls>
        <c:gapWidth val="219"/>
        <c:axId val="1971425743"/>
        <c:axId val="1890631087"/>
      </c:barChart>
      <c:catAx>
        <c:axId val="197142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0631087"/>
        <c:crosses val="autoZero"/>
        <c:auto val="1"/>
        <c:lblAlgn val="ctr"/>
        <c:lblOffset val="100"/>
        <c:noMultiLvlLbl val="0"/>
      </c:catAx>
      <c:valAx>
        <c:axId val="189063108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14257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9/28/2020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73760EF4-01FC-4918-9225-BBB211077C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F165219A-8BAD-489B-B5DE-8E33D1A8DF2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32450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
        <p:nvSpPr>
          <p:cNvPr id="5" name="Footer Placeholder 4">
            <a:extLst>
              <a:ext uri="{FF2B5EF4-FFF2-40B4-BE49-F238E27FC236}">
                <a16:creationId xmlns:a16="http://schemas.microsoft.com/office/drawing/2014/main" id="{625A5CA5-D997-4501-9CD9-4F6882944A5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15467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
        <p:nvSpPr>
          <p:cNvPr id="5" name="Footer Placeholder 4">
            <a:extLst>
              <a:ext uri="{FF2B5EF4-FFF2-40B4-BE49-F238E27FC236}">
                <a16:creationId xmlns:a16="http://schemas.microsoft.com/office/drawing/2014/main" id="{ECFCE83E-FB61-4E7B-9280-87B22DB8AD2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B920CE3A-8DEF-4B22-9F58-2C49BADC853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3888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33</a:t>
            </a:fld>
            <a:endParaRPr lang="en-US"/>
          </a:p>
        </p:txBody>
      </p:sp>
      <p:sp>
        <p:nvSpPr>
          <p:cNvPr id="5" name="Footer Placeholder 4">
            <a:extLst>
              <a:ext uri="{FF2B5EF4-FFF2-40B4-BE49-F238E27FC236}">
                <a16:creationId xmlns:a16="http://schemas.microsoft.com/office/drawing/2014/main" id="{FCE99421-DBE7-4D50-8158-69691FCEDF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7564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B20169D8-2638-472A-B5DD-38878CB2AC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37</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38</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39</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40</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7</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8</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9</a:t>
            </a:fld>
            <a:endParaRPr lang="en-US"/>
          </a:p>
        </p:txBody>
      </p:sp>
    </p:spTree>
    <p:extLst>
      <p:ext uri="{BB962C8B-B14F-4D97-AF65-F5344CB8AC3E}">
        <p14:creationId xmlns:p14="http://schemas.microsoft.com/office/powerpoint/2010/main" val="2764409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9/28/2020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9/28/2020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9/28/2020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9/28/2020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9/28/2020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9/28/2020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9/28/2020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9/28/2020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9/28/2020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9/28/2020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9/28/2020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9/28/2020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9/28/2020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9/28/2020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9/28/2020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9/28/2020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9/28/2020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9/28/2020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9/28/2020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9/28/2020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9/28/2020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9/28/2020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9/28/2020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9/28/2020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2144"/>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9/26/2020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10</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9/28/2020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D644-4760-4B6D-8210-982B93B4A6EA}"/>
              </a:ext>
            </a:extLst>
          </p:cNvPr>
          <p:cNvSpPr>
            <a:spLocks noGrp="1"/>
          </p:cNvSpPr>
          <p:nvPr>
            <p:ph type="title"/>
          </p:nvPr>
        </p:nvSpPr>
        <p:spPr>
          <a:xfrm>
            <a:off x="423531" y="138112"/>
            <a:ext cx="10515600" cy="1325563"/>
          </a:xfrm>
        </p:spPr>
        <p:txBody>
          <a:bodyPr/>
          <a:lstStyle/>
          <a:p>
            <a:r>
              <a:rPr lang="en-US" dirty="0"/>
              <a:t>Moving is Challenging</a:t>
            </a:r>
          </a:p>
        </p:txBody>
      </p:sp>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11</a:t>
            </a:fld>
            <a:endParaRPr lang="en-US"/>
          </a:p>
        </p:txBody>
      </p:sp>
      <p:sp>
        <p:nvSpPr>
          <p:cNvPr id="4" name="Title 3">
            <a:extLst>
              <a:ext uri="{FF2B5EF4-FFF2-40B4-BE49-F238E27FC236}">
                <a16:creationId xmlns:a16="http://schemas.microsoft.com/office/drawing/2014/main" id="{B60BDF21-D53F-4970-83E0-E74769D7F383}"/>
              </a:ext>
            </a:extLst>
          </p:cNvPr>
          <p:cNvSpPr txBox="1">
            <a:spLocks/>
          </p:cNvSpPr>
          <p:nvPr/>
        </p:nvSpPr>
        <p:spPr>
          <a:xfrm>
            <a:off x="6510669" y="1463675"/>
            <a:ext cx="5257800" cy="44219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These logistics make moving, which is already a stressful life event, even more stressful. </a:t>
            </a:r>
          </a:p>
        </p:txBody>
      </p:sp>
      <p:pic>
        <p:nvPicPr>
          <p:cNvPr id="6" name="Picture 5" descr="Shape&#10;&#10;Description automatically generated">
            <a:extLst>
              <a:ext uri="{FF2B5EF4-FFF2-40B4-BE49-F238E27FC236}">
                <a16:creationId xmlns:a16="http://schemas.microsoft.com/office/drawing/2014/main" id="{DA8A2E6F-A20C-4435-A475-44EF77B72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3675"/>
            <a:ext cx="5257800" cy="5257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9/28/2020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i="1" dirty="0"/>
              <a:t>Accurately</a:t>
            </a:r>
            <a:r>
              <a:rPr lang="en-US" dirty="0"/>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6" name="Rectangle 5">
            <a:extLst>
              <a:ext uri="{FF2B5EF4-FFF2-40B4-BE49-F238E27FC236}">
                <a16:creationId xmlns:a16="http://schemas.microsoft.com/office/drawing/2014/main" id="{FE77AFF4-7F4F-4226-86BF-4A01626B3B33}"/>
              </a:ext>
            </a:extLst>
          </p:cNvPr>
          <p:cNvSpPr/>
          <p:nvPr/>
        </p:nvSpPr>
        <p:spPr>
          <a:xfrm>
            <a:off x="5511544" y="6450353"/>
            <a:ext cx="1168910" cy="369332"/>
          </a:xfrm>
          <a:prstGeom prst="rect">
            <a:avLst/>
          </a:prstGeom>
        </p:spPr>
        <p:txBody>
          <a:bodyPr wrap="none">
            <a:spAutoFit/>
          </a:bodyPr>
          <a:lstStyle/>
          <a:p>
            <a:pPr algn="ctr"/>
            <a:r>
              <a:rPr lang="en-US" dirty="0">
                <a:hlinkClick r:id="rId3"/>
              </a:rPr>
              <a:t>wtkr.com</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9/28/2020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Loading a truck properly requires many considerations including weight distribution and protecting fragile items.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sp>
        <p:nvSpPr>
          <p:cNvPr id="6" name="Rectangle 5">
            <a:extLst>
              <a:ext uri="{FF2B5EF4-FFF2-40B4-BE49-F238E27FC236}">
                <a16:creationId xmlns:a16="http://schemas.microsoft.com/office/drawing/2014/main" id="{EB303E37-A738-4E18-9544-BDB0DD886754}"/>
              </a:ext>
            </a:extLst>
          </p:cNvPr>
          <p:cNvSpPr/>
          <p:nvPr/>
        </p:nvSpPr>
        <p:spPr>
          <a:xfrm>
            <a:off x="4706836" y="6450353"/>
            <a:ext cx="2778326" cy="369332"/>
          </a:xfrm>
          <a:prstGeom prst="rect">
            <a:avLst/>
          </a:prstGeom>
        </p:spPr>
        <p:txBody>
          <a:bodyPr wrap="none">
            <a:spAutoFit/>
          </a:bodyPr>
          <a:lstStyle/>
          <a:p>
            <a:pPr algn="ctr"/>
            <a:r>
              <a:rPr lang="en-US" dirty="0">
                <a:hlinkClick r:id="rId3"/>
              </a:rPr>
              <a:t>PenskeTruckRental.com</a:t>
            </a:r>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9/28/2020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sp>
        <p:nvSpPr>
          <p:cNvPr id="6" name="Rectangle 5">
            <a:extLst>
              <a:ext uri="{FF2B5EF4-FFF2-40B4-BE49-F238E27FC236}">
                <a16:creationId xmlns:a16="http://schemas.microsoft.com/office/drawing/2014/main" id="{00CC1EC6-EAE1-4059-B775-0AD1F8254B58}"/>
              </a:ext>
            </a:extLst>
          </p:cNvPr>
          <p:cNvSpPr/>
          <p:nvPr/>
        </p:nvSpPr>
        <p:spPr>
          <a:xfrm>
            <a:off x="5261475" y="6450353"/>
            <a:ext cx="1669047" cy="369332"/>
          </a:xfrm>
          <a:prstGeom prst="rect">
            <a:avLst/>
          </a:prstGeom>
        </p:spPr>
        <p:txBody>
          <a:bodyPr wrap="none">
            <a:spAutoFit/>
          </a:bodyPr>
          <a:lstStyle/>
          <a:p>
            <a:pPr algn="ctr"/>
            <a:r>
              <a:rPr lang="en-US" dirty="0">
                <a:hlinkClick r:id="rId3"/>
              </a:rPr>
              <a:t>Hayesbc.com</a:t>
            </a:r>
            <a:endParaRPr lang="en-US" dirty="0"/>
          </a:p>
        </p:txBody>
      </p:sp>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9/28/2020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9/28/2020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2" name="Date Placeholder 1">
            <a:extLst>
              <a:ext uri="{FF2B5EF4-FFF2-40B4-BE49-F238E27FC236}">
                <a16:creationId xmlns:a16="http://schemas.microsoft.com/office/drawing/2014/main" id="{B5AFC495-876B-4A7B-9DB0-0C345F0710F2}"/>
              </a:ext>
            </a:extLst>
          </p:cNvPr>
          <p:cNvSpPr>
            <a:spLocks noGrp="1"/>
          </p:cNvSpPr>
          <p:nvPr>
            <p:ph type="dt" sz="half" idx="2"/>
          </p:nvPr>
        </p:nvSpPr>
        <p:spPr/>
        <p:txBody>
          <a:bodyPr/>
          <a:lstStyle/>
          <a:p>
            <a:fld id="{C6D9424D-E7BF-49BD-8658-E2813B1FCFB1}" type="datetime1">
              <a:rPr lang="en-US" smtClean="0"/>
              <a:t>9/28/2020</a:t>
            </a:fld>
            <a:endParaRPr lang="en-US" dirty="0"/>
          </a:p>
        </p:txBody>
      </p:sp>
      <p:sp>
        <p:nvSpPr>
          <p:cNvPr id="5" name="Footer Placeholder 4">
            <a:extLst>
              <a:ext uri="{FF2B5EF4-FFF2-40B4-BE49-F238E27FC236}">
                <a16:creationId xmlns:a16="http://schemas.microsoft.com/office/drawing/2014/main" id="{2AED6981-2810-42E3-9E53-C01106B874C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B95F8CA-B7B1-486F-A365-8BA99EDA9161}"/>
              </a:ext>
            </a:extLst>
          </p:cNvPr>
          <p:cNvSpPr>
            <a:spLocks noGrp="1"/>
          </p:cNvSpPr>
          <p:nvPr>
            <p:ph type="sldNum" sz="quarter" idx="4"/>
          </p:nvPr>
        </p:nvSpPr>
        <p:spPr/>
        <p:txBody>
          <a:bodyPr/>
          <a:lstStyle/>
          <a:p>
            <a:fld id="{BC24384F-C969-491A-B746-B529BCC5F8BF}" type="slidenum">
              <a:rPr lang="en-US" smtClean="0"/>
              <a:pPr/>
              <a:t>16</a:t>
            </a:fld>
            <a:endParaRPr lang="en-US" dirty="0"/>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pic>
        <p:nvPicPr>
          <p:cNvPr id="12" name="Picture 11" descr="Graphical user interface&#10;&#10;Description automatically generated">
            <a:extLst>
              <a:ext uri="{FF2B5EF4-FFF2-40B4-BE49-F238E27FC236}">
                <a16:creationId xmlns:a16="http://schemas.microsoft.com/office/drawing/2014/main" id="{CB2D4305-5CD1-4F97-8472-C0968314D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610" y="0"/>
            <a:ext cx="5824780" cy="6858000"/>
          </a:xfrm>
          <a:prstGeom prst="rect">
            <a:avLst/>
          </a:prstGeo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9/28/2020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9/28/2020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9/28/2020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1203" y="-2144"/>
            <a:ext cx="12192000" cy="6858000"/>
            <a:chOff x="0"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Solution Definition</a:t>
            </a:r>
          </a:p>
        </p:txBody>
      </p:sp>
      <p:sp>
        <p:nvSpPr>
          <p:cNvPr id="2" name="Date Placeholder 1">
            <a:extLst>
              <a:ext uri="{FF2B5EF4-FFF2-40B4-BE49-F238E27FC236}">
                <a16:creationId xmlns:a16="http://schemas.microsoft.com/office/drawing/2014/main" id="{1DAFAE07-6C0E-4950-B1BB-B2AA69DC674A}"/>
              </a:ext>
            </a:extLst>
          </p:cNvPr>
          <p:cNvSpPr>
            <a:spLocks noGrp="1"/>
          </p:cNvSpPr>
          <p:nvPr>
            <p:ph type="dt" sz="half" idx="2"/>
          </p:nvPr>
        </p:nvSpPr>
        <p:spPr/>
        <p:txBody>
          <a:bodyPr/>
          <a:lstStyle/>
          <a:p>
            <a:fld id="{4D84EE22-7155-4083-BC84-B0D94211342F}" type="datetime1">
              <a:rPr lang="en-US" smtClean="0"/>
              <a:t>9/28/2020</a:t>
            </a:fld>
            <a:endParaRPr lang="en-US" dirty="0"/>
          </a:p>
        </p:txBody>
      </p:sp>
      <p:sp>
        <p:nvSpPr>
          <p:cNvPr id="5" name="Footer Placeholder 4">
            <a:extLst>
              <a:ext uri="{FF2B5EF4-FFF2-40B4-BE49-F238E27FC236}">
                <a16:creationId xmlns:a16="http://schemas.microsoft.com/office/drawing/2014/main" id="{FCB515BB-EF90-4A57-806B-AD2431C24D8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7C560DB3-8A1A-42D2-AEE1-5090C86664DB}"/>
              </a:ext>
            </a:extLst>
          </p:cNvPr>
          <p:cNvSpPr>
            <a:spLocks noGrp="1"/>
          </p:cNvSpPr>
          <p:nvPr>
            <p:ph type="sldNum" sz="quarter" idx="4"/>
          </p:nvPr>
        </p:nvSpPr>
        <p:spPr/>
        <p:txBody>
          <a:bodyPr/>
          <a:lstStyle/>
          <a:p>
            <a:fld id="{BC24384F-C969-491A-B746-B529BCC5F8BF}" type="slidenum">
              <a:rPr lang="en-US" smtClean="0"/>
              <a:pPr/>
              <a:t>20</a:t>
            </a:fld>
            <a:endParaRPr lang="en-US" dirty="0"/>
          </a:p>
        </p:txBody>
      </p:sp>
    </p:spTree>
    <p:extLst>
      <p:ext uri="{BB962C8B-B14F-4D97-AF65-F5344CB8AC3E}">
        <p14:creationId xmlns:p14="http://schemas.microsoft.com/office/powerpoint/2010/main" val="3880583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pPr algn="ctr"/>
            <a:r>
              <a:rPr lang="en-US" sz="2800" dirty="0" err="1"/>
              <a:t>Load.In</a:t>
            </a:r>
            <a:r>
              <a:rPr lang="en-US" sz="2800" dirty="0"/>
              <a:t> aims to </a:t>
            </a:r>
            <a:r>
              <a:rPr lang="en-US" sz="2800" b="1" dirty="0"/>
              <a:t>give your move a game plan</a:t>
            </a:r>
            <a:r>
              <a:rPr lang="en-US" sz="28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9/28/2020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21</a:t>
            </a:fld>
            <a:endParaRPr lang="en-US" dirty="0"/>
          </a:p>
        </p:txBody>
      </p:sp>
    </p:spTree>
    <p:extLst>
      <p:ext uri="{BB962C8B-B14F-4D97-AF65-F5344CB8AC3E}">
        <p14:creationId xmlns:p14="http://schemas.microsoft.com/office/powerpoint/2010/main" val="74358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22</a:t>
            </a:fld>
            <a:endParaRPr lang="en-US"/>
          </a:p>
        </p:txBody>
      </p:sp>
      <p:pic>
        <p:nvPicPr>
          <p:cNvPr id="4" name="Picture 3" descr="Shape&#10;&#10;Description automatically generated">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158187" y="162045"/>
            <a:ext cx="5937813" cy="1938992"/>
          </a:xfrm>
          <a:prstGeom prst="rect">
            <a:avLst/>
          </a:prstGeom>
          <a:noFill/>
        </p:spPr>
        <p:txBody>
          <a:bodyPr wrap="square" rtlCol="0">
            <a:spAutoFit/>
          </a:bodyPr>
          <a:lstStyle/>
          <a:p>
            <a:r>
              <a:rPr lang="en-US" sz="6000" dirty="0"/>
              <a:t>Solution Characteristics</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9/28/2020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How will the solution help the process?</a:t>
            </a:r>
          </a:p>
        </p:txBody>
      </p:sp>
      <p:sp>
        <p:nvSpPr>
          <p:cNvPr id="2" name="Date Placeholder 1">
            <a:extLst>
              <a:ext uri="{FF2B5EF4-FFF2-40B4-BE49-F238E27FC236}">
                <a16:creationId xmlns:a16="http://schemas.microsoft.com/office/drawing/2014/main" id="{5FB90E52-646A-4FB1-A91F-774C780F45E7}"/>
              </a:ext>
            </a:extLst>
          </p:cNvPr>
          <p:cNvSpPr>
            <a:spLocks noGrp="1"/>
          </p:cNvSpPr>
          <p:nvPr>
            <p:ph type="dt" sz="half" idx="2"/>
          </p:nvPr>
        </p:nvSpPr>
        <p:spPr/>
        <p:txBody>
          <a:bodyPr/>
          <a:lstStyle/>
          <a:p>
            <a:fld id="{E40C797F-BEBA-4817-856E-34BD87A75FFB}" type="datetime1">
              <a:rPr lang="en-US" smtClean="0"/>
              <a:t>9/28/2020</a:t>
            </a:fld>
            <a:endParaRPr lang="en-US" dirty="0"/>
          </a:p>
        </p:txBody>
      </p:sp>
      <p:sp>
        <p:nvSpPr>
          <p:cNvPr id="5" name="Footer Placeholder 4">
            <a:extLst>
              <a:ext uri="{FF2B5EF4-FFF2-40B4-BE49-F238E27FC236}">
                <a16:creationId xmlns:a16="http://schemas.microsoft.com/office/drawing/2014/main" id="{625D4399-EB9B-4119-ACA1-9BEA198C960C}"/>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E40AB8D8-E0E8-4434-82A7-C0D31BDB6526}"/>
              </a:ext>
            </a:extLst>
          </p:cNvPr>
          <p:cNvSpPr>
            <a:spLocks noGrp="1"/>
          </p:cNvSpPr>
          <p:nvPr>
            <p:ph type="sldNum" sz="quarter" idx="4"/>
          </p:nvPr>
        </p:nvSpPr>
        <p:spPr/>
        <p:txBody>
          <a:bodyPr/>
          <a:lstStyle/>
          <a:p>
            <a:fld id="{BC24384F-C969-491A-B746-B529BCC5F8BF}" type="slidenum">
              <a:rPr lang="en-US" smtClean="0"/>
              <a:pPr/>
              <a:t>23</a:t>
            </a:fld>
            <a:endParaRPr lang="en-US" dirty="0"/>
          </a:p>
        </p:txBody>
      </p:sp>
    </p:spTree>
    <p:extLst>
      <p:ext uri="{BB962C8B-B14F-4D97-AF65-F5344CB8AC3E}">
        <p14:creationId xmlns:p14="http://schemas.microsoft.com/office/powerpoint/2010/main" val="10395597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24</a:t>
            </a:fld>
            <a:endParaRPr lang="en-US"/>
          </a:p>
        </p:txBody>
      </p:sp>
      <p:pic>
        <p:nvPicPr>
          <p:cNvPr id="7" name="Picture 6" descr="Diagram&#10;&#10;Description automatically generated">
            <a:extLst>
              <a:ext uri="{FF2B5EF4-FFF2-40B4-BE49-F238E27FC236}">
                <a16:creationId xmlns:a16="http://schemas.microsoft.com/office/drawing/2014/main" id="{2B68C07D-F8E1-4118-91FD-AE8A7F814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17" y="0"/>
            <a:ext cx="7367173" cy="6393538"/>
          </a:xfrm>
          <a:prstGeom prst="rect">
            <a:avLst/>
          </a:prstGeom>
        </p:spPr>
      </p:pic>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9/28/2020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07033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25</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9/28/2020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26</a:t>
            </a:fld>
            <a:endParaRPr lang="en-US"/>
          </a:p>
        </p:txBody>
      </p:sp>
      <p:pic>
        <p:nvPicPr>
          <p:cNvPr id="7" name="Picture 6" descr="Graphical user interface, application, website&#10;&#10;Description automatically generated">
            <a:extLst>
              <a:ext uri="{FF2B5EF4-FFF2-40B4-BE49-F238E27FC236}">
                <a16:creationId xmlns:a16="http://schemas.microsoft.com/office/drawing/2014/main" id="{6167D3E0-7CD4-4EA7-AB3F-1098DDA52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796" y="0"/>
            <a:ext cx="4662407" cy="6858000"/>
          </a:xfrm>
          <a:prstGeom prst="rect">
            <a:avLst/>
          </a:prstGeom>
        </p:spPr>
      </p:pic>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9/28/2020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136523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2" name="Date Placeholder 1">
            <a:extLst>
              <a:ext uri="{FF2B5EF4-FFF2-40B4-BE49-F238E27FC236}">
                <a16:creationId xmlns:a16="http://schemas.microsoft.com/office/drawing/2014/main" id="{23DB6917-E99B-4965-AE52-E77A808EBEBE}"/>
              </a:ext>
            </a:extLst>
          </p:cNvPr>
          <p:cNvSpPr>
            <a:spLocks noGrp="1"/>
          </p:cNvSpPr>
          <p:nvPr>
            <p:ph type="dt" sz="half" idx="2"/>
          </p:nvPr>
        </p:nvSpPr>
        <p:spPr/>
        <p:txBody>
          <a:bodyPr/>
          <a:lstStyle/>
          <a:p>
            <a:fld id="{592E991A-54AE-48BE-81BF-5A35AD09EAD4}" type="datetime1">
              <a:rPr lang="en-US" smtClean="0"/>
              <a:t>9/28/2020</a:t>
            </a:fld>
            <a:endParaRPr lang="en-US" dirty="0"/>
          </a:p>
        </p:txBody>
      </p:sp>
      <p:sp>
        <p:nvSpPr>
          <p:cNvPr id="5" name="Footer Placeholder 4">
            <a:extLst>
              <a:ext uri="{FF2B5EF4-FFF2-40B4-BE49-F238E27FC236}">
                <a16:creationId xmlns:a16="http://schemas.microsoft.com/office/drawing/2014/main" id="{126E2619-2D0E-4797-9C1F-84BD26E280D7}"/>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30E73AC-F0F6-4D2D-A698-3D2923E637D4}"/>
              </a:ext>
            </a:extLst>
          </p:cNvPr>
          <p:cNvSpPr>
            <a:spLocks noGrp="1"/>
          </p:cNvSpPr>
          <p:nvPr>
            <p:ph type="sldNum" sz="quarter" idx="4"/>
          </p:nvPr>
        </p:nvSpPr>
        <p:spPr/>
        <p:txBody>
          <a:bodyPr/>
          <a:lstStyle/>
          <a:p>
            <a:fld id="{BC24384F-C969-491A-B746-B529BCC5F8BF}" type="slidenum">
              <a:rPr lang="en-US" smtClean="0"/>
              <a:pPr/>
              <a:t>27</a:t>
            </a:fld>
            <a:endParaRPr lang="en-US" dirty="0"/>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28</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9/28/2020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Feasibility Analysis</a:t>
            </a:r>
          </a:p>
        </p:txBody>
      </p:sp>
      <p:sp>
        <p:nvSpPr>
          <p:cNvPr id="2" name="Date Placeholder 1">
            <a:extLst>
              <a:ext uri="{FF2B5EF4-FFF2-40B4-BE49-F238E27FC236}">
                <a16:creationId xmlns:a16="http://schemas.microsoft.com/office/drawing/2014/main" id="{ED85B8BD-68B0-4092-B964-55C0EC2A9C06}"/>
              </a:ext>
            </a:extLst>
          </p:cNvPr>
          <p:cNvSpPr>
            <a:spLocks noGrp="1"/>
          </p:cNvSpPr>
          <p:nvPr>
            <p:ph type="dt" sz="half" idx="2"/>
          </p:nvPr>
        </p:nvSpPr>
        <p:spPr/>
        <p:txBody>
          <a:bodyPr/>
          <a:lstStyle/>
          <a:p>
            <a:fld id="{09B34302-796C-4071-B642-2AD780210104}" type="datetime1">
              <a:rPr lang="en-US" smtClean="0"/>
              <a:t>9/28/2020</a:t>
            </a:fld>
            <a:endParaRPr lang="en-US" dirty="0"/>
          </a:p>
        </p:txBody>
      </p:sp>
      <p:sp>
        <p:nvSpPr>
          <p:cNvPr id="5" name="Footer Placeholder 4">
            <a:extLst>
              <a:ext uri="{FF2B5EF4-FFF2-40B4-BE49-F238E27FC236}">
                <a16:creationId xmlns:a16="http://schemas.microsoft.com/office/drawing/2014/main" id="{B83BFEAF-E74E-4A76-8C48-4356840B28DD}"/>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96F814B8-36F7-414C-A075-25397651A6CB}"/>
              </a:ext>
            </a:extLst>
          </p:cNvPr>
          <p:cNvSpPr>
            <a:spLocks noGrp="1"/>
          </p:cNvSpPr>
          <p:nvPr>
            <p:ph type="sldNum" sz="quarter" idx="4"/>
          </p:nvPr>
        </p:nvSpPr>
        <p:spPr/>
        <p:txBody>
          <a:bodyPr/>
          <a:lstStyle/>
          <a:p>
            <a:fld id="{BC24384F-C969-491A-B746-B529BCC5F8BF}" type="slidenum">
              <a:rPr lang="en-US" smtClean="0"/>
              <a:pPr/>
              <a:t>29</a:t>
            </a:fld>
            <a:endParaRPr lang="en-US" dirty="0"/>
          </a:p>
        </p:txBody>
      </p:sp>
    </p:spTree>
    <p:extLst>
      <p:ext uri="{BB962C8B-B14F-4D97-AF65-F5344CB8AC3E}">
        <p14:creationId xmlns:p14="http://schemas.microsoft.com/office/powerpoint/2010/main" val="11268565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a:bodyPr>
          <a:lstStyle/>
          <a:p>
            <a:r>
              <a:rPr lang="en-US" dirty="0"/>
              <a:t>Team Biography: 4</a:t>
            </a:r>
          </a:p>
          <a:p>
            <a:r>
              <a:rPr lang="en-US" dirty="0"/>
              <a:t>The Problem: 8-16</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9/28/2020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30</a:t>
            </a:fld>
            <a:endParaRPr lang="en-US"/>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9/28/2020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276350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fontScale="90000"/>
          </a:bodyPr>
          <a:lstStyle/>
          <a:p>
            <a:r>
              <a:rPr lang="en-US" dirty="0"/>
              <a:t>Per the rubric, add “Description of what proposed solution will NOT do”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9/28/2020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49736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32</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9/28/2020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Risks &amp; Mitigation</a:t>
            </a:r>
          </a:p>
        </p:txBody>
      </p:sp>
      <p:sp>
        <p:nvSpPr>
          <p:cNvPr id="2" name="Date Placeholder 1">
            <a:extLst>
              <a:ext uri="{FF2B5EF4-FFF2-40B4-BE49-F238E27FC236}">
                <a16:creationId xmlns:a16="http://schemas.microsoft.com/office/drawing/2014/main" id="{43658FF4-8C13-4078-B7E3-3F15EF9C0B08}"/>
              </a:ext>
            </a:extLst>
          </p:cNvPr>
          <p:cNvSpPr>
            <a:spLocks noGrp="1"/>
          </p:cNvSpPr>
          <p:nvPr>
            <p:ph type="dt" sz="half" idx="2"/>
          </p:nvPr>
        </p:nvSpPr>
        <p:spPr/>
        <p:txBody>
          <a:bodyPr/>
          <a:lstStyle/>
          <a:p>
            <a:fld id="{0393A18A-B23A-433C-8A81-043B67CB55CE}" type="datetime1">
              <a:rPr lang="en-US" smtClean="0"/>
              <a:t>9/28/2020</a:t>
            </a:fld>
            <a:endParaRPr lang="en-US" dirty="0"/>
          </a:p>
        </p:txBody>
      </p:sp>
      <p:sp>
        <p:nvSpPr>
          <p:cNvPr id="5" name="Footer Placeholder 4">
            <a:extLst>
              <a:ext uri="{FF2B5EF4-FFF2-40B4-BE49-F238E27FC236}">
                <a16:creationId xmlns:a16="http://schemas.microsoft.com/office/drawing/2014/main" id="{A03615A6-98B7-4033-858F-7C4F70497D7B}"/>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10FA2DD2-ECA8-49A5-B38C-8B3FCCDCD88F}"/>
              </a:ext>
            </a:extLst>
          </p:cNvPr>
          <p:cNvSpPr>
            <a:spLocks noGrp="1"/>
          </p:cNvSpPr>
          <p:nvPr>
            <p:ph type="sldNum" sz="quarter" idx="4"/>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17829011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“Customer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34</a:t>
            </a:fld>
            <a:endParaRPr lang="en-US"/>
          </a:p>
        </p:txBody>
      </p:sp>
      <p:sp>
        <p:nvSpPr>
          <p:cNvPr id="2" name="Date Placeholder 1">
            <a:extLst>
              <a:ext uri="{FF2B5EF4-FFF2-40B4-BE49-F238E27FC236}">
                <a16:creationId xmlns:a16="http://schemas.microsoft.com/office/drawing/2014/main" id="{21EC4459-7982-4965-A544-B0018EA66A63}"/>
              </a:ext>
            </a:extLst>
          </p:cNvPr>
          <p:cNvSpPr>
            <a:spLocks noGrp="1"/>
          </p:cNvSpPr>
          <p:nvPr>
            <p:ph type="dt" sz="half" idx="10"/>
          </p:nvPr>
        </p:nvSpPr>
        <p:spPr/>
        <p:txBody>
          <a:bodyPr/>
          <a:lstStyle/>
          <a:p>
            <a:fld id="{BB85AC0A-68CD-4661-A2B5-8C0B260452A2}" type="datetime1">
              <a:rPr lang="en-US" smtClean="0"/>
              <a:t>9/28/2020</a:t>
            </a:fld>
            <a:endParaRPr lang="en-US" dirty="0"/>
          </a:p>
        </p:txBody>
      </p:sp>
      <p:sp>
        <p:nvSpPr>
          <p:cNvPr id="3" name="Footer Placeholder 2">
            <a:extLst>
              <a:ext uri="{FF2B5EF4-FFF2-40B4-BE49-F238E27FC236}">
                <a16:creationId xmlns:a16="http://schemas.microsoft.com/office/drawing/2014/main" id="{5ACCFDE5-5656-4CF0-8923-86766AB943E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036445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“Technical Risks”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35</a:t>
            </a:fld>
            <a:endParaRPr lang="en-US"/>
          </a:p>
        </p:txBody>
      </p:sp>
      <p:sp>
        <p:nvSpPr>
          <p:cNvPr id="2" name="Date Placeholder 1">
            <a:extLst>
              <a:ext uri="{FF2B5EF4-FFF2-40B4-BE49-F238E27FC236}">
                <a16:creationId xmlns:a16="http://schemas.microsoft.com/office/drawing/2014/main" id="{70963CAC-9526-4745-9281-4B568C35EB0A}"/>
              </a:ext>
            </a:extLst>
          </p:cNvPr>
          <p:cNvSpPr>
            <a:spLocks noGrp="1"/>
          </p:cNvSpPr>
          <p:nvPr>
            <p:ph type="dt" sz="half" idx="10"/>
          </p:nvPr>
        </p:nvSpPr>
        <p:spPr/>
        <p:txBody>
          <a:bodyPr/>
          <a:lstStyle/>
          <a:p>
            <a:fld id="{E040F700-0358-42D8-BCAE-B8CE8A60ADAC}" type="datetime1">
              <a:rPr lang="en-US" smtClean="0"/>
              <a:t>9/28/2020</a:t>
            </a:fld>
            <a:endParaRPr lang="en-US" dirty="0"/>
          </a:p>
        </p:txBody>
      </p:sp>
      <p:sp>
        <p:nvSpPr>
          <p:cNvPr id="3" name="Footer Placeholder 2">
            <a:extLst>
              <a:ext uri="{FF2B5EF4-FFF2-40B4-BE49-F238E27FC236}">
                <a16:creationId xmlns:a16="http://schemas.microsoft.com/office/drawing/2014/main" id="{D0BBDC70-6FBB-443D-9398-604CEFA312F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657487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2" name="Date Placeholder 1">
            <a:extLst>
              <a:ext uri="{FF2B5EF4-FFF2-40B4-BE49-F238E27FC236}">
                <a16:creationId xmlns:a16="http://schemas.microsoft.com/office/drawing/2014/main" id="{D94906FE-6B5E-441C-920E-CE640FF9143A}"/>
              </a:ext>
            </a:extLst>
          </p:cNvPr>
          <p:cNvSpPr>
            <a:spLocks noGrp="1"/>
          </p:cNvSpPr>
          <p:nvPr>
            <p:ph type="dt" sz="half" idx="2"/>
          </p:nvPr>
        </p:nvSpPr>
        <p:spPr/>
        <p:txBody>
          <a:bodyPr/>
          <a:lstStyle/>
          <a:p>
            <a:fld id="{3D8F1B2A-C95D-4473-BB4D-8C15480EA2D4}" type="datetime1">
              <a:rPr lang="en-US" smtClean="0"/>
              <a:t>9/28/2020</a:t>
            </a:fld>
            <a:endParaRPr lang="en-US" dirty="0"/>
          </a:p>
        </p:txBody>
      </p:sp>
      <p:sp>
        <p:nvSpPr>
          <p:cNvPr id="5" name="Footer Placeholder 4">
            <a:extLst>
              <a:ext uri="{FF2B5EF4-FFF2-40B4-BE49-F238E27FC236}">
                <a16:creationId xmlns:a16="http://schemas.microsoft.com/office/drawing/2014/main" id="{78945C2D-9192-4071-AFCA-EDB17142BE53}"/>
              </a:ext>
            </a:extLst>
          </p:cNvPr>
          <p:cNvSpPr>
            <a:spLocks noGrp="1"/>
          </p:cNvSpPr>
          <p:nvPr>
            <p:ph type="ftr" sz="quarter" idx="3"/>
          </p:nvPr>
        </p:nvSpPr>
        <p:spPr/>
        <p:txBody>
          <a:body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51695324-BF9A-45A9-81A8-7D597E45E237}"/>
              </a:ext>
            </a:extLst>
          </p:cNvPr>
          <p:cNvSpPr>
            <a:spLocks noGrp="1"/>
          </p:cNvSpPr>
          <p:nvPr>
            <p:ph type="sldNum" sz="quarter" idx="4"/>
          </p:nvPr>
        </p:nvSpPr>
        <p:spPr/>
        <p:txBody>
          <a:bodyPr/>
          <a:lstStyle/>
          <a:p>
            <a:fld id="{BC24384F-C969-491A-B746-B529BCC5F8BF}" type="slidenum">
              <a:rPr lang="en-US" smtClean="0"/>
              <a:pPr/>
              <a:t>36</a:t>
            </a:fld>
            <a:endParaRPr lang="en-US" dirty="0"/>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37</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9/28/2020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38</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3B1578A9-6ED0-4DF0-96AC-2BFC08E47EBE}"/>
              </a:ext>
            </a:extLst>
          </p:cNvPr>
          <p:cNvSpPr>
            <a:spLocks noGrp="1"/>
          </p:cNvSpPr>
          <p:nvPr>
            <p:ph type="dt" sz="half" idx="10"/>
          </p:nvPr>
        </p:nvSpPr>
        <p:spPr/>
        <p:txBody>
          <a:bodyPr/>
          <a:lstStyle/>
          <a:p>
            <a:fld id="{B0C7F2C2-6577-4D2D-87C2-F3134530D8A1}" type="datetime1">
              <a:rPr lang="en-US" smtClean="0"/>
              <a:t>9/28/2020</a:t>
            </a:fld>
            <a:endParaRPr lang="en-US" dirty="0"/>
          </a:p>
        </p:txBody>
      </p:sp>
      <p:sp>
        <p:nvSpPr>
          <p:cNvPr id="13" name="Footer Placeholder 12">
            <a:extLst>
              <a:ext uri="{FF2B5EF4-FFF2-40B4-BE49-F238E27FC236}">
                <a16:creationId xmlns:a16="http://schemas.microsoft.com/office/drawing/2014/main" id="{C5616876-F5D2-4139-AD0D-BCD9EE7C62E6}"/>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39</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9/28/2020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9/28/2020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0" y="3516312"/>
              <a:ext cx="2286000" cy="2286000"/>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t>
              </a:r>
              <a:r>
                <a:rPr lang="en-US" sz="2000" b="1" dirty="0" err="1"/>
                <a:t>Aquilino</a:t>
              </a:r>
              <a:endParaRPr lang="en-US" sz="2000" b="1" dirty="0"/>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a:t>
              </a:r>
              <a:r>
                <a:rPr lang="en-US" sz="2000" b="1" dirty="0" err="1"/>
                <a:t>Kukanich</a:t>
              </a:r>
              <a:endParaRPr lang="en-US" sz="2000" b="1" dirty="0"/>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1"/>
              <a:ext cx="2300896"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40</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9/28/2020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2937572"/>
            <a:ext cx="10515600" cy="982856"/>
          </a:xfrm>
        </p:spPr>
        <p:txBody>
          <a:bodyPr>
            <a:normAutofit/>
          </a:bodyPr>
          <a:lstStyle/>
          <a:p>
            <a:pPr algn="ctr"/>
            <a:r>
              <a:rPr lang="en-US" sz="28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9/28/2020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r>
              <a:rPr lang="en-US" dirty="0"/>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9/28/2020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6</a:t>
            </a:fld>
            <a:endParaRPr lang="en-US" dirty="0"/>
          </a:p>
        </p:txBody>
      </p:sp>
      <p:graphicFrame>
        <p:nvGraphicFramePr>
          <p:cNvPr id="8" name="Chart 7">
            <a:extLst>
              <a:ext uri="{FF2B5EF4-FFF2-40B4-BE49-F238E27FC236}">
                <a16:creationId xmlns:a16="http://schemas.microsoft.com/office/drawing/2014/main" id="{99CB14DD-1D26-438E-BC5D-B50638C1492F}"/>
              </a:ext>
            </a:extLst>
          </p:cNvPr>
          <p:cNvGraphicFramePr>
            <a:graphicFrameLocks/>
          </p:cNvGraphicFramePr>
          <p:nvPr>
            <p:extLst>
              <p:ext uri="{D42A27DB-BD31-4B8C-83A1-F6EECF244321}">
                <p14:modId xmlns:p14="http://schemas.microsoft.com/office/powerpoint/2010/main" val="2734525525"/>
              </p:ext>
            </p:extLst>
          </p:nvPr>
        </p:nvGraphicFramePr>
        <p:xfrm>
          <a:off x="2209800" y="1165225"/>
          <a:ext cx="8572191" cy="45275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938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9/28/2020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9/28/2020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8</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9</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9/28/2020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1508</TotalTime>
  <Words>1570</Words>
  <Application>Microsoft Office PowerPoint</Application>
  <PresentationFormat>Widescreen</PresentationFormat>
  <Paragraphs>243</Paragraphs>
  <Slides>40</Slides>
  <Notes>32</Notes>
  <HiddenSlides>4</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Gulim</vt:lpstr>
      <vt:lpstr>Arial</vt:lpstr>
      <vt:lpstr>Calibri</vt:lpstr>
      <vt:lpstr>Office Theme</vt:lpstr>
      <vt:lpstr>Custom Design</vt:lpstr>
      <vt:lpstr>Load.in</vt:lpstr>
      <vt:lpstr>Load.in</vt:lpstr>
      <vt:lpstr>Contents</vt:lpstr>
      <vt:lpstr>Who is Team Yellow?</vt:lpstr>
      <vt:lpstr>“Do It Yourself” movers lack the expert knowledge required to handle the logistics of their move.</vt:lpstr>
      <vt:lpstr>Professional Movers Are Costly</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Moving is Challenging</vt:lpstr>
      <vt:lpstr>Accurately determining how big of a truck to get and how many trips a move will take is difficult. Rental Truck companies base their business model on this!</vt:lpstr>
      <vt:lpstr>Loading a truck properly requires many considerations including weight distribution and protecting fragile items. </vt:lpstr>
      <vt:lpstr>Poor packing can result in property damage and in the worst case, a car accident. An estimated 50,000 accidents related to trailer towing occur each year.</vt:lpstr>
      <vt:lpstr>35% of Americans are stressed the most by logistics and packing.</vt:lpstr>
      <vt:lpstr>What is the current process?</vt:lpstr>
      <vt:lpstr>PowerPoint Presentation</vt:lpstr>
      <vt:lpstr>PowerPoint Presentation</vt:lpstr>
      <vt:lpstr>PowerPoint Presentation</vt:lpstr>
      <vt:lpstr>Solution Definition</vt:lpstr>
      <vt:lpstr>Load.In aims to give your move a game plan by quantifying uncertainties and assisting in logistical endeavors on moving day.</vt:lpstr>
      <vt:lpstr>PowerPoint Presentation</vt:lpstr>
      <vt:lpstr>How will the solution help the process?</vt:lpstr>
      <vt:lpstr>PowerPoint Presentation</vt:lpstr>
      <vt:lpstr>PowerPoint Presentation</vt:lpstr>
      <vt:lpstr>PowerPoint Presentation</vt:lpstr>
      <vt:lpstr>What are the major functional components?</vt:lpstr>
      <vt:lpstr>PowerPoint Presentation</vt:lpstr>
      <vt:lpstr>Feasibility Analysis</vt:lpstr>
      <vt:lpstr>Per the rubric, add “Description of what proposed solution will do” here </vt:lpstr>
      <vt:lpstr>Per the rubric, add “Description of what proposed solution will NOT do” here </vt:lpstr>
      <vt:lpstr>Per the rubric, add “Market analysis &amp; benefits to the customer base” here </vt:lpstr>
      <vt:lpstr>Risks &amp; Mitigation</vt:lpstr>
      <vt:lpstr>Per the rubric, add “Customer Risks” here </vt:lpstr>
      <vt:lpstr>Per the rubric, add “Technical Risks” here </vt:lpstr>
      <vt:lpstr>What’s the competition like?</vt:lpstr>
      <vt:lpstr>PowerPoint Presentation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Jason Moran</cp:lastModifiedBy>
  <cp:revision>105</cp:revision>
  <dcterms:created xsi:type="dcterms:W3CDTF">2020-09-10T01:29:18Z</dcterms:created>
  <dcterms:modified xsi:type="dcterms:W3CDTF">2020-09-29T04:22:20Z</dcterms:modified>
</cp:coreProperties>
</file>